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Montserrat"/>
      <p:regular r:id="rId17"/>
    </p:embeddedFont>
    <p:embeddedFont>
      <p:font typeface="Montserrat"/>
      <p:regular r:id="rId18"/>
    </p:embeddedFont>
    <p:embeddedFont>
      <p:font typeface="Montserrat"/>
      <p:regular r:id="rId19"/>
    </p:embeddedFont>
    <p:embeddedFont>
      <p:font typeface="Montserrat"/>
      <p:regular r:id="rId20"/>
    </p:embeddedFont>
    <p:embeddedFont>
      <p:font typeface="Heebo Light"/>
      <p:regular r:id="rId21"/>
    </p:embeddedFont>
    <p:embeddedFont>
      <p:font typeface="Heebo Light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slideLayout" Target="../slideLayouts/slideLayout8.xml"/><Relationship Id="rId6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6" Type="http://schemas.openxmlformats.org/officeDocument/2006/relationships/slideLayout" Target="../slideLayouts/slideLayout9.xml"/><Relationship Id="rId7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41946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Power BI Project: Revenue Insights for AtliQ Grands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17718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Hospitality Domain | Data-Driven Business Decisions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479524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Presented by: Khiroda Kumar Gouda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6280190" y="5430203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4D4D51"/>
            </a:solidFill>
            <a:prstDash val="solid"/>
          </a:ln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7810" y="5437822"/>
            <a:ext cx="347663" cy="347663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6756440" y="5413296"/>
            <a:ext cx="3162300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DCD7E5"/>
                </a:solidFill>
                <a:latin typeface="Heebo Bold" pitchFamily="34" charset="0"/>
                <a:ea typeface="Heebo Bold" pitchFamily="34" charset="-122"/>
                <a:cs typeface="Heebo Bold" pitchFamily="34" charset="-120"/>
              </a:rPr>
              <a:t>by Khiroda Kumar Gouda</a:t>
            </a:r>
            <a:endParaRPr lang="en-US" sz="2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918341"/>
            <a:ext cx="679692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Project Visual Summary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967282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This dashboard integrates key revenue insights for effective hotel management.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94823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07371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Introduction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12265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7017306" y="3200519"/>
            <a:ext cx="289941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Aspiring Data Analyst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017306" y="4045268"/>
            <a:ext cx="28994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Exploring business impact using Power BI.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200203" y="312265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937319" y="320051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Context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937319" y="3690938"/>
            <a:ext cx="28994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AtliQ Grands – upscale luxury hotel chain in India.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224701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7017306" y="530256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Objective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017306" y="5792986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Deliver insights to regain market share.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71247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Problem Statement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761417"/>
            <a:ext cx="3664863" cy="2206585"/>
          </a:xfrm>
          <a:prstGeom prst="roundRect">
            <a:avLst>
              <a:gd name="adj" fmla="val 4317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14624" y="299585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Challenge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14624" y="3486269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AtliQ Grands losing revenue and market position.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2761417"/>
            <a:ext cx="3664863" cy="2206585"/>
          </a:xfrm>
          <a:prstGeom prst="roundRect">
            <a:avLst>
              <a:gd name="adj" fmla="val 4317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406301" y="299585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Causes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406301" y="3486269"/>
            <a:ext cx="31959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Ineffective decision making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10406301" y="3928467"/>
            <a:ext cx="31959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Rising competition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10406301" y="4370665"/>
            <a:ext cx="31959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No internal analytics team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6280190" y="5194816"/>
            <a:ext cx="7556421" cy="1322189"/>
          </a:xfrm>
          <a:prstGeom prst="roundRect">
            <a:avLst>
              <a:gd name="adj" fmla="val 7205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514624" y="542925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Our Role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6514624" y="5919668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External analyst tasked to build data insights dashboard.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2305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Key Metrics Tracked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79880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Room Performance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37995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Total Revenue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82215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ADR (Average Daily Rate)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26434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RevPAR (Revenue per Available Room)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99521" y="379880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Market Insights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599521" y="437995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Occupancy Rate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99521" y="482215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Revenue by Segment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99521" y="526434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Booking Channel Analysis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97012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Data Preparation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019068"/>
            <a:ext cx="170021" cy="853321"/>
          </a:xfrm>
          <a:prstGeom prst="roundRect">
            <a:avLst>
              <a:gd name="adj" fmla="val 56033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790373" y="301906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Tool Setup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790373" y="3509486"/>
            <a:ext cx="704623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Utilised Power BI and Power Query Editor.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6620351" y="4099203"/>
            <a:ext cx="170021" cy="853321"/>
          </a:xfrm>
          <a:prstGeom prst="roundRect">
            <a:avLst>
              <a:gd name="adj" fmla="val 56033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7130534" y="40992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Data Cleaning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130534" y="4589621"/>
            <a:ext cx="6706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Handled null values and corrected data formats.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960632" y="5179338"/>
            <a:ext cx="170021" cy="853321"/>
          </a:xfrm>
          <a:prstGeom prst="roundRect">
            <a:avLst>
              <a:gd name="adj" fmla="val 56033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7470815" y="517933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KPI Creation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470815" y="5669756"/>
            <a:ext cx="636579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Developed calculated DAX measures essential for analysis.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069425"/>
            <a:ext cx="593633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Dashboard Overview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11836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530906" y="319623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KPI Cards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530906" y="3686651"/>
            <a:ext cx="28994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Highlighting Revenue, ADR, and RevPAR metrics.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713803" y="311836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5450919" y="319623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Visual Charts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450919" y="3686651"/>
            <a:ext cx="289941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Line chart for monthly trends and bar charts by hotel and segment.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22898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530906" y="530685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Interactive Filters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530906" y="5797272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Filters for city, room class, and booking platform.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51109"/>
            <a:ext cx="625721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Dashboard Highlights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2197418" y="295227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Seasonality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442692"/>
            <a:ext cx="423886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Revenue peaks during summer months.</a:t>
            </a:r>
            <a:endParaRPr lang="en-US" sz="17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6324362" y="3665458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000"/>
              </a:lnSpc>
              <a:buNone/>
            </a:pPr>
            <a:r>
              <a:rPr lang="en-US" sz="25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2500" dirty="0"/>
          </a:p>
        </p:txBody>
      </p:sp>
      <p:sp>
        <p:nvSpPr>
          <p:cNvPr id="7" name="Text 4"/>
          <p:cNvSpPr/>
          <p:nvPr/>
        </p:nvSpPr>
        <p:spPr>
          <a:xfrm>
            <a:off x="9597628" y="2952274"/>
            <a:ext cx="292786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Customer Segments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9597628" y="3442692"/>
            <a:ext cx="423898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Corporate customers show higher ADRs.</a:t>
            </a:r>
            <a:endParaRPr lang="en-US" sz="1750" dirty="0"/>
          </a:p>
        </p:txBody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7986713" y="3665458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000"/>
              </a:lnSpc>
              <a:buNone/>
            </a:pPr>
            <a:r>
              <a:rPr lang="en-US" sz="25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2500" dirty="0"/>
          </a:p>
        </p:txBody>
      </p:sp>
      <p:sp>
        <p:nvSpPr>
          <p:cNvPr id="11" name="Text 7"/>
          <p:cNvSpPr/>
          <p:nvPr/>
        </p:nvSpPr>
        <p:spPr>
          <a:xfrm>
            <a:off x="9597628" y="522339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Property Insights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9597628" y="5713809"/>
            <a:ext cx="423898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Delhi leads revenue but faces high cancellations.</a:t>
            </a:r>
            <a:endParaRPr lang="en-US" sz="1750" dirty="0"/>
          </a:p>
        </p:txBody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7986713" y="5327809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000"/>
              </a:lnSpc>
              <a:buNone/>
            </a:pPr>
            <a:r>
              <a:rPr lang="en-US" sz="25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sz="2500" dirty="0"/>
          </a:p>
        </p:txBody>
      </p:sp>
      <p:sp>
        <p:nvSpPr>
          <p:cNvPr id="15" name="Text 10"/>
          <p:cNvSpPr/>
          <p:nvPr/>
        </p:nvSpPr>
        <p:spPr>
          <a:xfrm>
            <a:off x="2197418" y="522339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Booking Channels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793790" y="5713809"/>
            <a:ext cx="423886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OTA platforms generate high volume but low profit.</a:t>
            </a:r>
            <a:endParaRPr lang="en-US" sz="1750" dirty="0"/>
          </a:p>
        </p:txBody>
      </p:sp>
      <p:pic>
        <p:nvPicPr>
          <p:cNvPr id="17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6324362" y="5327809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000"/>
              </a:lnSpc>
              <a:buNone/>
            </a:pPr>
            <a:r>
              <a:rPr lang="en-US" sz="25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4</a:t>
            </a:r>
            <a:endParaRPr lang="en-US" sz="25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59473" y="608409"/>
            <a:ext cx="7597854" cy="13804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Business Impact for Stakeholders</a:t>
            </a:r>
            <a:endParaRPr lang="en-US" sz="43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9473" y="2320052"/>
            <a:ext cx="1104424" cy="132528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695128" y="2540913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Hotel Promotion</a:t>
            </a:r>
            <a:endParaRPr lang="en-US" sz="2150" dirty="0"/>
          </a:p>
        </p:txBody>
      </p:sp>
      <p:sp>
        <p:nvSpPr>
          <p:cNvPr id="6" name="Text 2"/>
          <p:cNvSpPr/>
          <p:nvPr/>
        </p:nvSpPr>
        <p:spPr>
          <a:xfrm>
            <a:off x="7695128" y="3018473"/>
            <a:ext cx="6162199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Targeting underperforming properties for growth.</a:t>
            </a:r>
            <a:endParaRPr lang="en-US" sz="17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9473" y="3645337"/>
            <a:ext cx="1104424" cy="132528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695128" y="3866198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Booking Strategy</a:t>
            </a:r>
            <a:endParaRPr lang="en-US" sz="2150" dirty="0"/>
          </a:p>
        </p:txBody>
      </p:sp>
      <p:sp>
        <p:nvSpPr>
          <p:cNvPr id="9" name="Text 4"/>
          <p:cNvSpPr/>
          <p:nvPr/>
        </p:nvSpPr>
        <p:spPr>
          <a:xfrm>
            <a:off x="7695128" y="4343757"/>
            <a:ext cx="6162199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Encouraging direct bookings to improve margins.</a:t>
            </a:r>
            <a:endParaRPr lang="en-US" sz="17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9473" y="4970621"/>
            <a:ext cx="1104424" cy="132528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695128" y="5191482"/>
            <a:ext cx="2834164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Pricing Adjustments</a:t>
            </a:r>
            <a:endParaRPr lang="en-US" sz="2150" dirty="0"/>
          </a:p>
        </p:txBody>
      </p:sp>
      <p:sp>
        <p:nvSpPr>
          <p:cNvPr id="12" name="Text 6"/>
          <p:cNvSpPr/>
          <p:nvPr/>
        </p:nvSpPr>
        <p:spPr>
          <a:xfrm>
            <a:off x="7695128" y="5669042"/>
            <a:ext cx="6162199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Tailoring rates by customer segment.</a:t>
            </a:r>
            <a:endParaRPr lang="en-US" sz="170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9473" y="6295906"/>
            <a:ext cx="1104424" cy="1325285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695128" y="6516767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Marketing Budget</a:t>
            </a:r>
            <a:endParaRPr lang="en-US" sz="2150" dirty="0"/>
          </a:p>
        </p:txBody>
      </p:sp>
      <p:sp>
        <p:nvSpPr>
          <p:cNvPr id="15" name="Text 8"/>
          <p:cNvSpPr/>
          <p:nvPr/>
        </p:nvSpPr>
        <p:spPr>
          <a:xfrm>
            <a:off x="7695128" y="6994327"/>
            <a:ext cx="6162199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Optimising spend based on data insights.</a:t>
            </a:r>
            <a:endParaRPr lang="en-US" sz="17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0218" y="622340"/>
            <a:ext cx="6476048" cy="7055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Learnings &amp; Takeaways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790218" y="1666518"/>
            <a:ext cx="7563564" cy="1315879"/>
          </a:xfrm>
          <a:prstGeom prst="roundRect">
            <a:avLst>
              <a:gd name="adj" fmla="val 7206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3580" y="1899880"/>
            <a:ext cx="2822258" cy="352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Power Query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3580" y="2387918"/>
            <a:ext cx="7096839" cy="3611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Mastered data cleaning techniques.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90218" y="3208139"/>
            <a:ext cx="7563564" cy="1315879"/>
          </a:xfrm>
          <a:prstGeom prst="roundRect">
            <a:avLst>
              <a:gd name="adj" fmla="val 7206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23580" y="3441502"/>
            <a:ext cx="2822258" cy="352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DAX Formulas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23580" y="3929539"/>
            <a:ext cx="7096839" cy="3611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Created essential KPI calculations.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0218" y="4749760"/>
            <a:ext cx="7563564" cy="1315879"/>
          </a:xfrm>
          <a:prstGeom prst="roundRect">
            <a:avLst>
              <a:gd name="adj" fmla="val 7206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23580" y="4983123"/>
            <a:ext cx="3252430" cy="352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Dashboard Storytelling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3580" y="5471160"/>
            <a:ext cx="7096839" cy="3611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Built interactive, insightful visual narratives.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790218" y="6291382"/>
            <a:ext cx="7563564" cy="1315879"/>
          </a:xfrm>
          <a:prstGeom prst="roundRect">
            <a:avLst>
              <a:gd name="adj" fmla="val 7206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1023580" y="6524744"/>
            <a:ext cx="2822258" cy="352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Real-World Impact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023580" y="7012781"/>
            <a:ext cx="7096839" cy="3611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Linked analytics to actionable business decisions.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2025-05-26T08:42:51Z</dcterms:created>
  <dcterms:modified xsi:type="dcterms:W3CDTF">2025-05-26T08:42:51Z</dcterms:modified>
</cp:coreProperties>
</file>